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4"/>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300" r:id="rId22"/>
    <p:sldId id="301" r:id="rId23"/>
    <p:sldId id="302" r:id="rId24"/>
    <p:sldId id="303" r:id="rId25"/>
    <p:sldId id="304" r:id="rId26"/>
    <p:sldId id="305" r:id="rId27"/>
    <p:sldId id="306" r:id="rId28"/>
    <p:sldId id="307" r:id="rId29"/>
    <p:sldId id="308" r:id="rId30"/>
    <p:sldId id="266" r:id="rId31"/>
    <p:sldId id="277" r:id="rId32"/>
    <p:sldId id="278" r:id="rId33"/>
    <p:sldId id="279" r:id="rId34"/>
    <p:sldId id="280" r:id="rId35"/>
    <p:sldId id="271" r:id="rId36"/>
    <p:sldId id="272" r:id="rId37"/>
    <p:sldId id="273" r:id="rId38"/>
    <p:sldId id="275" r:id="rId39"/>
    <p:sldId id="281" r:id="rId40"/>
    <p:sldId id="276" r:id="rId41"/>
    <p:sldId id="264" r:id="rId42"/>
    <p:sldId id="291" r:id="rId43"/>
    <p:sldId id="292" r:id="rId44"/>
    <p:sldId id="293" r:id="rId45"/>
    <p:sldId id="294" r:id="rId46"/>
    <p:sldId id="295" r:id="rId47"/>
    <p:sldId id="296" r:id="rId48"/>
    <p:sldId id="297" r:id="rId49"/>
    <p:sldId id="299" r:id="rId50"/>
    <p:sldId id="298" r:id="rId51"/>
    <p:sldId id="262" r:id="rId52"/>
    <p:sldId id="260"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300"/>
            <p14:sldId id="301"/>
            <p14:sldId id="302"/>
            <p14:sldId id="303"/>
            <p14:sldId id="304"/>
            <p14:sldId id="305"/>
            <p14:sldId id="306"/>
            <p14:sldId id="307"/>
            <p14:sldId id="308"/>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66" autoAdjust="0"/>
  </p:normalViewPr>
  <p:slideViewPr>
    <p:cSldViewPr snapToGrid="0">
      <p:cViewPr varScale="1">
        <p:scale>
          <a:sx n="127" d="100"/>
          <a:sy n="127" d="100"/>
        </p:scale>
        <p:origin x="669"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ata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err="1">
              <a:solidFill>
                <a:schemeClr val="tx1"/>
              </a:solidFill>
            </a:rPr>
            <a:t>Events</a:t>
          </a:r>
          <a:r>
            <a:rPr lang="it-IT" sz="2700" dirty="0">
              <a:solidFill>
                <a:schemeClr val="tx1"/>
              </a:solidFill>
            </a:rPr>
            <a:t> </a:t>
          </a:r>
          <a:r>
            <a:rPr lang="it-IT" sz="2700" dirty="0" err="1">
              <a:solidFill>
                <a:schemeClr val="tx1"/>
              </a:solidFill>
            </a:rPr>
            <a:t>navigation</a:t>
          </a:r>
          <a:endParaRPr lang="it-IT" sz="2700" dirty="0">
            <a:solidFill>
              <a:schemeClr val="tx1"/>
            </a:solidFill>
          </a:endParaRPr>
        </a:p>
        <a:p>
          <a:pPr algn="just"/>
          <a:r>
            <a:rPr lang="it-IT" sz="2400" dirty="0">
              <a:solidFill>
                <a:schemeClr val="tx1"/>
              </a:solidFill>
            </a:rPr>
            <a:t>The </a:t>
          </a:r>
          <a:r>
            <a:rPr lang="it-IT" sz="2400" dirty="0" err="1">
              <a:solidFill>
                <a:schemeClr val="tx1"/>
              </a:solidFill>
            </a:rPr>
            <a:t>android</a:t>
          </a:r>
          <a:r>
            <a:rPr lang="it-IT" sz="2400" dirty="0">
              <a:solidFill>
                <a:schemeClr val="tx1"/>
              </a:solidFill>
            </a:rPr>
            <a:t> </a:t>
          </a:r>
          <a:r>
            <a:rPr lang="it-IT" sz="2400" dirty="0" err="1">
              <a:solidFill>
                <a:schemeClr val="tx1"/>
              </a:solidFill>
            </a:rPr>
            <a:t>application</a:t>
          </a:r>
          <a:r>
            <a:rPr lang="it-IT" sz="2400" dirty="0">
              <a:solidFill>
                <a:schemeClr val="tx1"/>
              </a:solidFill>
            </a:rPr>
            <a:t> </a:t>
          </a:r>
          <a:r>
            <a:rPr lang="it-IT" sz="2400" dirty="0" err="1">
              <a:solidFill>
                <a:schemeClr val="tx1"/>
              </a:solidFill>
            </a:rPr>
            <a:t>allows</a:t>
          </a:r>
          <a:r>
            <a:rPr lang="it-IT" sz="2400" dirty="0">
              <a:solidFill>
                <a:schemeClr val="tx1"/>
              </a:solidFill>
            </a:rPr>
            <a:t> the user to navigate </a:t>
          </a:r>
          <a:r>
            <a:rPr lang="it-IT" sz="2400" dirty="0" err="1">
              <a:solidFill>
                <a:schemeClr val="tx1"/>
              </a:solidFill>
            </a:rPr>
            <a:t>between</a:t>
          </a:r>
          <a:r>
            <a:rPr lang="it-IT" sz="2400" dirty="0">
              <a:solidFill>
                <a:schemeClr val="tx1"/>
              </a:solidFill>
            </a:rPr>
            <a:t> </a:t>
          </a:r>
          <a:r>
            <a:rPr lang="it-IT" sz="2400" dirty="0" err="1">
              <a:solidFill>
                <a:schemeClr val="tx1"/>
              </a:solidFill>
            </a:rPr>
            <a:t>all</a:t>
          </a:r>
          <a:r>
            <a:rPr lang="it-IT" sz="2400" dirty="0">
              <a:solidFill>
                <a:schemeClr val="tx1"/>
              </a:solidFill>
            </a:rPr>
            <a:t> the future </a:t>
          </a:r>
          <a:r>
            <a:rPr lang="it-IT" sz="2400" dirty="0" err="1">
              <a:solidFill>
                <a:schemeClr val="tx1"/>
              </a:solidFill>
            </a:rPr>
            <a:t>events</a:t>
          </a:r>
          <a:r>
            <a:rPr lang="it-IT" sz="2400" dirty="0">
              <a:solidFill>
                <a:schemeClr val="tx1"/>
              </a:solidFill>
            </a:rPr>
            <a:t>, </a:t>
          </a:r>
          <a:r>
            <a:rPr lang="it-IT" sz="2400" dirty="0" err="1">
              <a:solidFill>
                <a:schemeClr val="tx1"/>
              </a:solidFill>
            </a:rPr>
            <a:t>which</a:t>
          </a:r>
          <a:r>
            <a:rPr lang="it-IT" sz="2400" dirty="0">
              <a:solidFill>
                <a:schemeClr val="tx1"/>
              </a:solidFill>
            </a:rPr>
            <a:t> are </a:t>
          </a:r>
          <a:r>
            <a:rPr lang="it-IT" sz="2400" dirty="0" err="1">
              <a:solidFill>
                <a:schemeClr val="tx1"/>
              </a:solidFill>
            </a:rPr>
            <a:t>gathered</a:t>
          </a:r>
          <a:r>
            <a:rPr lang="it-IT" sz="2400" dirty="0">
              <a:solidFill>
                <a:schemeClr val="tx1"/>
              </a:solidFill>
            </a:rPr>
            <a:t> from the database</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2"/>
      <dgm:spPr/>
    </dgm:pt>
    <dgm:pt modelId="{D61A4676-7B27-4662-8508-0E2F8A00AA7A}" type="pres">
      <dgm:prSet presAssocID="{26E0C1F9-B842-4B8A-B4F2-4BF72A87745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5B2AFE41-3232-4EE0-8C66-81B1A38BC2F5}" type="pres">
      <dgm:prSet presAssocID="{26E0C1F9-B842-4B8A-B4F2-4BF72A877452}" presName="text" presStyleLbl="node1" presStyleIdx="0" presStyleCnt="2">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2" custLinFactNeighborX="14300" custLinFactNeighborY="4381"/>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C20FEA7-3081-4C87-80CF-C1418EB03734}" type="pres">
      <dgm:prSet presAssocID="{B958FDC2-69F9-43C9-88A9-C10E38CA8E79}" presName="text" presStyleLbl="node1" presStyleIdx="1" presStyleCnt="2">
        <dgm:presLayoutVars>
          <dgm:bulletEnabled val="1"/>
        </dgm:presLayoutVars>
      </dgm:prSet>
      <dgm:spPr/>
    </dgm:pt>
  </dgm:ptLst>
  <dgm:cxnLst>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2071559"/>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err="1">
              <a:solidFill>
                <a:schemeClr val="tx1"/>
              </a:solidFill>
            </a:rPr>
            <a:t>Events</a:t>
          </a:r>
          <a:r>
            <a:rPr lang="it-IT" sz="2700" kern="1200" dirty="0">
              <a:solidFill>
                <a:schemeClr val="tx1"/>
              </a:solidFill>
            </a:rPr>
            <a:t> </a:t>
          </a:r>
          <a:r>
            <a:rPr lang="it-IT" sz="2700" kern="1200" dirty="0" err="1">
              <a:solidFill>
                <a:schemeClr val="tx1"/>
              </a:solidFill>
            </a:rPr>
            <a:t>navigation</a:t>
          </a:r>
          <a:endParaRPr lang="it-IT" sz="2700" kern="1200" dirty="0">
            <a:solidFill>
              <a:schemeClr val="tx1"/>
            </a:solidFill>
          </a:endParaRPr>
        </a:p>
        <a:p>
          <a:pPr marL="0" lvl="0" indent="0" algn="just" defTabSz="1200150">
            <a:lnSpc>
              <a:spcPct val="90000"/>
            </a:lnSpc>
            <a:spcBef>
              <a:spcPct val="0"/>
            </a:spcBef>
            <a:spcAft>
              <a:spcPct val="35000"/>
            </a:spcAft>
            <a:buNone/>
          </a:pPr>
          <a:r>
            <a:rPr lang="it-IT" sz="2400" kern="1200" dirty="0">
              <a:solidFill>
                <a:schemeClr val="tx1"/>
              </a:solidFill>
            </a:rPr>
            <a:t>The </a:t>
          </a:r>
          <a:r>
            <a:rPr lang="it-IT" sz="2400" kern="1200" dirty="0" err="1">
              <a:solidFill>
                <a:schemeClr val="tx1"/>
              </a:solidFill>
            </a:rPr>
            <a:t>android</a:t>
          </a:r>
          <a:r>
            <a:rPr lang="it-IT" sz="2400" kern="1200" dirty="0">
              <a:solidFill>
                <a:schemeClr val="tx1"/>
              </a:solidFill>
            </a:rPr>
            <a:t> </a:t>
          </a:r>
          <a:r>
            <a:rPr lang="it-IT" sz="2400" kern="1200" dirty="0" err="1">
              <a:solidFill>
                <a:schemeClr val="tx1"/>
              </a:solidFill>
            </a:rPr>
            <a:t>application</a:t>
          </a:r>
          <a:r>
            <a:rPr lang="it-IT" sz="2400" kern="1200" dirty="0">
              <a:solidFill>
                <a:schemeClr val="tx1"/>
              </a:solidFill>
            </a:rPr>
            <a:t> </a:t>
          </a:r>
          <a:r>
            <a:rPr lang="it-IT" sz="2400" kern="1200" dirty="0" err="1">
              <a:solidFill>
                <a:schemeClr val="tx1"/>
              </a:solidFill>
            </a:rPr>
            <a:t>allows</a:t>
          </a:r>
          <a:r>
            <a:rPr lang="it-IT" sz="2400" kern="1200" dirty="0">
              <a:solidFill>
                <a:schemeClr val="tx1"/>
              </a:solidFill>
            </a:rPr>
            <a:t> the user to navigate </a:t>
          </a:r>
          <a:r>
            <a:rPr lang="it-IT" sz="2400" kern="1200" dirty="0" err="1">
              <a:solidFill>
                <a:schemeClr val="tx1"/>
              </a:solidFill>
            </a:rPr>
            <a:t>between</a:t>
          </a:r>
          <a:r>
            <a:rPr lang="it-IT" sz="2400" kern="1200" dirty="0">
              <a:solidFill>
                <a:schemeClr val="tx1"/>
              </a:solidFill>
            </a:rPr>
            <a:t> </a:t>
          </a:r>
          <a:r>
            <a:rPr lang="it-IT" sz="2400" kern="1200" dirty="0" err="1">
              <a:solidFill>
                <a:schemeClr val="tx1"/>
              </a:solidFill>
            </a:rPr>
            <a:t>all</a:t>
          </a:r>
          <a:r>
            <a:rPr lang="it-IT" sz="2400" kern="1200" dirty="0">
              <a:solidFill>
                <a:schemeClr val="tx1"/>
              </a:solidFill>
            </a:rPr>
            <a:t> the future </a:t>
          </a:r>
          <a:r>
            <a:rPr lang="it-IT" sz="2400" kern="1200" dirty="0" err="1">
              <a:solidFill>
                <a:schemeClr val="tx1"/>
              </a:solidFill>
            </a:rPr>
            <a:t>events</a:t>
          </a:r>
          <a:r>
            <a:rPr lang="it-IT" sz="2400" kern="1200" dirty="0">
              <a:solidFill>
                <a:schemeClr val="tx1"/>
              </a:solidFill>
            </a:rPr>
            <a:t>, </a:t>
          </a:r>
          <a:r>
            <a:rPr lang="it-IT" sz="2400" kern="1200" dirty="0" err="1">
              <a:solidFill>
                <a:schemeClr val="tx1"/>
              </a:solidFill>
            </a:rPr>
            <a:t>which</a:t>
          </a:r>
          <a:r>
            <a:rPr lang="it-IT" sz="2400" kern="1200" dirty="0">
              <a:solidFill>
                <a:schemeClr val="tx1"/>
              </a:solidFill>
            </a:rPr>
            <a:t> are </a:t>
          </a:r>
          <a:r>
            <a:rPr lang="it-IT" sz="2400" kern="1200" dirty="0" err="1">
              <a:solidFill>
                <a:schemeClr val="tx1"/>
              </a:solidFill>
            </a:rPr>
            <a:t>gathered</a:t>
          </a:r>
          <a:r>
            <a:rPr lang="it-IT" sz="2400" kern="1200" dirty="0">
              <a:solidFill>
                <a:schemeClr val="tx1"/>
              </a:solidFill>
            </a:rPr>
            <a:t> from the database</a:t>
          </a:r>
        </a:p>
      </dsp:txBody>
      <dsp:txXfrm>
        <a:off x="2310275" y="0"/>
        <a:ext cx="8205324" cy="2071559"/>
      </dsp:txXfrm>
    </dsp:sp>
    <dsp:sp modelId="{D61A4676-7B27-4662-8508-0E2F8A00AA7A}">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2279778"/>
          <a:ext cx="10515600" cy="2071559"/>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sp:txBody>
      <dsp:txXfrm>
        <a:off x="2310275" y="2279778"/>
        <a:ext cx="8205324" cy="2071559"/>
      </dsp:txXfrm>
    </dsp:sp>
    <dsp:sp modelId="{8C79A8FB-4AC3-42EA-A556-113959285A87}">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28/06/2018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20</a:t>
            </a:fld>
            <a:endParaRPr lang="it-IT"/>
          </a:p>
        </p:txBody>
      </p:sp>
    </p:spTree>
    <p:extLst>
      <p:ext uri="{BB962C8B-B14F-4D97-AF65-F5344CB8AC3E}">
        <p14:creationId xmlns:p14="http://schemas.microsoft.com/office/powerpoint/2010/main" val="2991078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21</a:t>
            </a:fld>
            <a:endParaRPr lang="it-IT"/>
          </a:p>
        </p:txBody>
      </p:sp>
    </p:spTree>
    <p:extLst>
      <p:ext uri="{BB962C8B-B14F-4D97-AF65-F5344CB8AC3E}">
        <p14:creationId xmlns:p14="http://schemas.microsoft.com/office/powerpoint/2010/main" val="385265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22</a:t>
            </a:fld>
            <a:endParaRPr lang="it-IT"/>
          </a:p>
        </p:txBody>
      </p:sp>
    </p:spTree>
    <p:extLst>
      <p:ext uri="{BB962C8B-B14F-4D97-AF65-F5344CB8AC3E}">
        <p14:creationId xmlns:p14="http://schemas.microsoft.com/office/powerpoint/2010/main" val="13268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23</a:t>
            </a:fld>
            <a:endParaRPr lang="it-IT"/>
          </a:p>
        </p:txBody>
      </p:sp>
    </p:spTree>
    <p:extLst>
      <p:ext uri="{BB962C8B-B14F-4D97-AF65-F5344CB8AC3E}">
        <p14:creationId xmlns:p14="http://schemas.microsoft.com/office/powerpoint/2010/main" val="205112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24</a:t>
            </a:fld>
            <a:endParaRPr lang="it-IT"/>
          </a:p>
        </p:txBody>
      </p:sp>
    </p:spTree>
    <p:extLst>
      <p:ext uri="{BB962C8B-B14F-4D97-AF65-F5344CB8AC3E}">
        <p14:creationId xmlns:p14="http://schemas.microsoft.com/office/powerpoint/2010/main" val="317479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25</a:t>
            </a:fld>
            <a:endParaRPr lang="it-IT"/>
          </a:p>
        </p:txBody>
      </p:sp>
    </p:spTree>
    <p:extLst>
      <p:ext uri="{BB962C8B-B14F-4D97-AF65-F5344CB8AC3E}">
        <p14:creationId xmlns:p14="http://schemas.microsoft.com/office/powerpoint/2010/main" val="160532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26</a:t>
            </a:fld>
            <a:endParaRPr lang="it-IT"/>
          </a:p>
        </p:txBody>
      </p:sp>
    </p:spTree>
    <p:extLst>
      <p:ext uri="{BB962C8B-B14F-4D97-AF65-F5344CB8AC3E}">
        <p14:creationId xmlns:p14="http://schemas.microsoft.com/office/powerpoint/2010/main" val="524652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27</a:t>
            </a:fld>
            <a:endParaRPr lang="it-IT"/>
          </a:p>
        </p:txBody>
      </p:sp>
    </p:spTree>
    <p:extLst>
      <p:ext uri="{BB962C8B-B14F-4D97-AF65-F5344CB8AC3E}">
        <p14:creationId xmlns:p14="http://schemas.microsoft.com/office/powerpoint/2010/main" val="324097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9A5FC-B732-4543-BF6F-6E5959E23FD9}"/>
              </a:ext>
            </a:extLst>
          </p:cNvPr>
          <p:cNvSpPr>
            <a:spLocks noGrp="1"/>
          </p:cNvSpPr>
          <p:nvPr>
            <p:ph type="title"/>
          </p:nvPr>
        </p:nvSpPr>
        <p:spPr/>
        <p:txBody>
          <a:bodyPr/>
          <a:lstStyle/>
          <a:p>
            <a:r>
              <a:rPr lang="it-IT" dirty="0"/>
              <a:t>Android </a:t>
            </a:r>
            <a:r>
              <a:rPr lang="it-IT" dirty="0" err="1"/>
              <a:t>app</a:t>
            </a:r>
            <a:r>
              <a:rPr lang="it-IT" dirty="0"/>
              <a:t> </a:t>
            </a:r>
            <a:r>
              <a:rPr lang="it-IT" dirty="0" err="1"/>
              <a:t>functions</a:t>
            </a:r>
            <a:endParaRPr lang="it-IT" dirty="0"/>
          </a:p>
        </p:txBody>
      </p:sp>
      <p:sp>
        <p:nvSpPr>
          <p:cNvPr id="3" name="Segnaposto contenuto 2">
            <a:extLst>
              <a:ext uri="{FF2B5EF4-FFF2-40B4-BE49-F238E27FC236}">
                <a16:creationId xmlns:a16="http://schemas.microsoft.com/office/drawing/2014/main" id="{B454DD2B-31CB-446E-AF34-01EAB56AD28E}"/>
              </a:ext>
            </a:extLst>
          </p:cNvPr>
          <p:cNvSpPr>
            <a:spLocks noGrp="1"/>
          </p:cNvSpPr>
          <p:nvPr>
            <p:ph sz="half" idx="1"/>
          </p:nvPr>
        </p:nvSpPr>
        <p:spPr/>
        <p:txBody>
          <a:bodyPr/>
          <a:lstStyle/>
          <a:p>
            <a:pPr lvl="0" algn="just"/>
            <a:r>
              <a:rPr lang="it-IT" sz="3200" dirty="0"/>
              <a:t>Data storage</a:t>
            </a:r>
          </a:p>
          <a:p>
            <a:pPr lvl="0" algn="just"/>
            <a:r>
              <a:rPr lang="it-IT" dirty="0"/>
              <a:t>The server stores </a:t>
            </a:r>
            <a:r>
              <a:rPr lang="it-IT" dirty="0" err="1"/>
              <a:t>all</a:t>
            </a:r>
            <a:r>
              <a:rPr lang="it-IT" dirty="0"/>
              <a:t> the data </a:t>
            </a:r>
            <a:r>
              <a:rPr lang="it-IT" dirty="0" err="1"/>
              <a:t>regarging</a:t>
            </a:r>
            <a:r>
              <a:rPr lang="it-IT" dirty="0"/>
              <a:t> the users, the </a:t>
            </a:r>
            <a:r>
              <a:rPr lang="it-IT" dirty="0" err="1"/>
              <a:t>events</a:t>
            </a:r>
            <a:r>
              <a:rPr lang="it-IT" dirty="0"/>
              <a:t> and the rooms</a:t>
            </a:r>
          </a:p>
        </p:txBody>
      </p:sp>
      <p:sp>
        <p:nvSpPr>
          <p:cNvPr id="5" name="Segnaposto data 4">
            <a:extLst>
              <a:ext uri="{FF2B5EF4-FFF2-40B4-BE49-F238E27FC236}">
                <a16:creationId xmlns:a16="http://schemas.microsoft.com/office/drawing/2014/main" id="{DEF55650-B984-493C-A013-BD0F7C0EC2D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526644B-C574-4BFE-A837-F42EDDFA68C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B846A6B-D5D2-449C-AF51-A393DBFC4284}"/>
              </a:ext>
            </a:extLst>
          </p:cNvPr>
          <p:cNvSpPr>
            <a:spLocks noGrp="1"/>
          </p:cNvSpPr>
          <p:nvPr>
            <p:ph type="sldNum" sz="quarter" idx="12"/>
          </p:nvPr>
        </p:nvSpPr>
        <p:spPr/>
        <p:txBody>
          <a:bodyPr/>
          <a:lstStyle/>
          <a:p>
            <a:fld id="{A27405AD-269E-48FA-B749-A0B803F8320C}" type="slidenum">
              <a:rPr lang="it-IT" smtClean="0"/>
              <a:t>20</a:t>
            </a:fld>
            <a:endParaRPr lang="it-IT"/>
          </a:p>
        </p:txBody>
      </p:sp>
      <p:graphicFrame>
        <p:nvGraphicFramePr>
          <p:cNvPr id="8" name="Segnaposto contenuto 7">
            <a:extLst>
              <a:ext uri="{FF2B5EF4-FFF2-40B4-BE49-F238E27FC236}">
                <a16:creationId xmlns:a16="http://schemas.microsoft.com/office/drawing/2014/main" id="{1B12C62F-BA07-40B0-BE99-E76E83E944EF}"/>
              </a:ext>
            </a:extLst>
          </p:cNvPr>
          <p:cNvGraphicFramePr>
            <a:graphicFrameLocks/>
          </p:cNvGraphicFramePr>
          <p:nvPr>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69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5DFC3-C920-44B9-9531-F70E5F4B882B}"/>
              </a:ext>
            </a:extLst>
          </p:cNvPr>
          <p:cNvSpPr>
            <a:spLocks noGrp="1"/>
          </p:cNvSpPr>
          <p:nvPr>
            <p:ph type="title"/>
          </p:nvPr>
        </p:nvSpPr>
        <p:spPr>
          <a:xfrm>
            <a:off x="2098200" y="365125"/>
            <a:ext cx="9255600" cy="1325563"/>
          </a:xfrm>
        </p:spPr>
        <p:txBody>
          <a:bodyPr/>
          <a:lstStyle/>
          <a:p>
            <a:r>
              <a:rPr lang="it-IT"/>
              <a:t>Login</a:t>
            </a:r>
            <a:endParaRPr lang="it-IT" dirty="0"/>
          </a:p>
        </p:txBody>
      </p:sp>
      <p:sp>
        <p:nvSpPr>
          <p:cNvPr id="3" name="Segnaposto contenuto 2">
            <a:extLst>
              <a:ext uri="{FF2B5EF4-FFF2-40B4-BE49-F238E27FC236}">
                <a16:creationId xmlns:a16="http://schemas.microsoft.com/office/drawing/2014/main" id="{42758EDE-D9B4-4263-B0C6-8F20F3C572AA}"/>
              </a:ext>
            </a:extLst>
          </p:cNvPr>
          <p:cNvSpPr>
            <a:spLocks noGrp="1"/>
          </p:cNvSpPr>
          <p:nvPr>
            <p:ph sz="half" idx="1"/>
          </p:nvPr>
        </p:nvSpPr>
        <p:spPr>
          <a:xfrm>
            <a:off x="838200" y="2515587"/>
            <a:ext cx="5181600" cy="1826825"/>
          </a:xfrm>
        </p:spPr>
        <p:txBody>
          <a:bodyPr anchor="t"/>
          <a:lstStyle/>
          <a:p>
            <a:r>
              <a:rPr lang="it-IT" dirty="0"/>
              <a:t>The first </a:t>
            </a:r>
            <a:r>
              <a:rPr lang="it-IT" dirty="0" err="1"/>
              <a:t>activity</a:t>
            </a:r>
            <a:r>
              <a:rPr lang="it-IT" dirty="0"/>
              <a:t> </a:t>
            </a:r>
            <a:r>
              <a:rPr lang="it-IT" dirty="0" err="1"/>
              <a:t>that</a:t>
            </a:r>
            <a:r>
              <a:rPr lang="it-IT" dirty="0"/>
              <a:t> </a:t>
            </a:r>
            <a:r>
              <a:rPr lang="it-IT" dirty="0" err="1"/>
              <a:t>is</a:t>
            </a:r>
            <a:r>
              <a:rPr lang="it-IT" dirty="0"/>
              <a:t> </a:t>
            </a:r>
            <a:r>
              <a:rPr lang="it-IT" dirty="0" err="1"/>
              <a:t>displayed</a:t>
            </a:r>
            <a:r>
              <a:rPr lang="it-IT" dirty="0"/>
              <a:t> once the </a:t>
            </a:r>
            <a:r>
              <a:rPr lang="it-IT" dirty="0" err="1"/>
              <a:t>app</a:t>
            </a:r>
            <a:r>
              <a:rPr lang="it-IT" dirty="0"/>
              <a:t> </a:t>
            </a:r>
            <a:r>
              <a:rPr lang="it-IT" dirty="0" err="1"/>
              <a:t>is</a:t>
            </a:r>
            <a:r>
              <a:rPr lang="it-IT" dirty="0"/>
              <a:t> </a:t>
            </a:r>
            <a:r>
              <a:rPr lang="it-IT" dirty="0" err="1"/>
              <a:t>opened</a:t>
            </a:r>
            <a:r>
              <a:rPr lang="it-IT" dirty="0"/>
              <a:t> </a:t>
            </a:r>
            <a:r>
              <a:rPr lang="it-IT" dirty="0" err="1"/>
              <a:t>is</a:t>
            </a:r>
            <a:r>
              <a:rPr lang="it-IT" dirty="0"/>
              <a:t> the Login Activity</a:t>
            </a:r>
          </a:p>
          <a:p>
            <a:r>
              <a:rPr lang="it-IT" dirty="0"/>
              <a:t>POST: </a:t>
            </a:r>
            <a:r>
              <a:rPr lang="it-IT" sz="2000" dirty="0">
                <a:latin typeface="Consolas" panose="020B0609020204030204" pitchFamily="49" charset="0"/>
              </a:rPr>
              <a:t>/login</a:t>
            </a:r>
            <a:endParaRPr lang="it-IT" sz="2000" dirty="0"/>
          </a:p>
        </p:txBody>
      </p:sp>
      <p:pic>
        <p:nvPicPr>
          <p:cNvPr id="9" name="Segnaposto contenuto 8">
            <a:extLst>
              <a:ext uri="{FF2B5EF4-FFF2-40B4-BE49-F238E27FC236}">
                <a16:creationId xmlns:a16="http://schemas.microsoft.com/office/drawing/2014/main" id="{AA8FCA09-B9A0-4D1A-ADB7-D85A2D40D5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942DAC7C-BFDA-4318-AC0E-CB77A268E9DC}"/>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610B62B2-97F3-4677-AA31-561377D00794}"/>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8CB194D-5854-449E-A963-625312701A41}"/>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21</a:t>
            </a:fld>
            <a:endParaRPr lang="it-IT"/>
          </a:p>
        </p:txBody>
      </p:sp>
    </p:spTree>
    <p:extLst>
      <p:ext uri="{BB962C8B-B14F-4D97-AF65-F5344CB8AC3E}">
        <p14:creationId xmlns:p14="http://schemas.microsoft.com/office/powerpoint/2010/main" val="1567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05A1D5-5E18-4EE3-A394-E6A30A4DB873}"/>
              </a:ext>
            </a:extLst>
          </p:cNvPr>
          <p:cNvSpPr>
            <a:spLocks noGrp="1"/>
          </p:cNvSpPr>
          <p:nvPr>
            <p:ph type="title"/>
          </p:nvPr>
        </p:nvSpPr>
        <p:spPr>
          <a:xfrm>
            <a:off x="2098200" y="365125"/>
            <a:ext cx="9255600" cy="1325563"/>
          </a:xfrm>
        </p:spPr>
        <p:txBody>
          <a:bodyPr/>
          <a:lstStyle/>
          <a:p>
            <a:r>
              <a:rPr lang="it-IT"/>
              <a:t>Main Activity</a:t>
            </a:r>
            <a:endParaRPr lang="it-IT" dirty="0"/>
          </a:p>
        </p:txBody>
      </p:sp>
      <p:sp>
        <p:nvSpPr>
          <p:cNvPr id="3" name="Segnaposto contenuto 2">
            <a:extLst>
              <a:ext uri="{FF2B5EF4-FFF2-40B4-BE49-F238E27FC236}">
                <a16:creationId xmlns:a16="http://schemas.microsoft.com/office/drawing/2014/main" id="{89CD3A6F-951D-457C-BCF3-928713789FE4}"/>
              </a:ext>
            </a:extLst>
          </p:cNvPr>
          <p:cNvSpPr>
            <a:spLocks noGrp="1"/>
          </p:cNvSpPr>
          <p:nvPr>
            <p:ph sz="half" idx="1"/>
          </p:nvPr>
        </p:nvSpPr>
        <p:spPr>
          <a:xfrm>
            <a:off x="838200" y="2340292"/>
            <a:ext cx="5181600" cy="2177415"/>
          </a:xfrm>
        </p:spPr>
        <p:txBody>
          <a:bodyPr anchor="t"/>
          <a:lstStyle/>
          <a:p>
            <a:r>
              <a:rPr lang="it-IT" dirty="0" err="1"/>
              <a:t>After</a:t>
            </a:r>
            <a:r>
              <a:rPr lang="it-IT" dirty="0"/>
              <a:t> a </a:t>
            </a:r>
            <a:r>
              <a:rPr lang="it-IT" dirty="0" err="1"/>
              <a:t>successfull</a:t>
            </a:r>
            <a:r>
              <a:rPr lang="it-IT" dirty="0"/>
              <a:t> login the </a:t>
            </a:r>
            <a:r>
              <a:rPr lang="it-IT" dirty="0" err="1"/>
              <a:t>Main</a:t>
            </a:r>
            <a:r>
              <a:rPr lang="it-IT" dirty="0"/>
              <a:t> Activity </a:t>
            </a:r>
            <a:r>
              <a:rPr lang="it-IT" dirty="0" err="1"/>
              <a:t>is</a:t>
            </a:r>
            <a:r>
              <a:rPr lang="it-IT" dirty="0"/>
              <a:t> </a:t>
            </a:r>
            <a:r>
              <a:rPr lang="it-IT" dirty="0" err="1"/>
              <a:t>showed</a:t>
            </a:r>
            <a:endParaRPr lang="it-IT" dirty="0"/>
          </a:p>
          <a:p>
            <a:r>
              <a:rPr lang="it-IT" dirty="0"/>
              <a:t>The </a:t>
            </a:r>
            <a:r>
              <a:rPr lang="it-IT" dirty="0" err="1"/>
              <a:t>Main</a:t>
            </a:r>
            <a:r>
              <a:rPr lang="it-IT" dirty="0"/>
              <a:t> Activity </a:t>
            </a:r>
            <a:r>
              <a:rPr lang="it-IT" dirty="0" err="1"/>
              <a:t>is</a:t>
            </a:r>
            <a:r>
              <a:rPr lang="it-IT" dirty="0"/>
              <a:t> a </a:t>
            </a:r>
            <a:r>
              <a:rPr lang="it-IT" dirty="0" err="1"/>
              <a:t>Navigation</a:t>
            </a:r>
            <a:r>
              <a:rPr lang="it-IT" dirty="0"/>
              <a:t> </a:t>
            </a:r>
            <a:r>
              <a:rPr lang="it-IT" dirty="0" err="1"/>
              <a:t>Drawer</a:t>
            </a:r>
            <a:r>
              <a:rPr lang="it-IT" dirty="0"/>
              <a:t> Layout </a:t>
            </a:r>
            <a:r>
              <a:rPr lang="it-IT" dirty="0" err="1"/>
              <a:t>that</a:t>
            </a:r>
            <a:r>
              <a:rPr lang="it-IT" dirty="0"/>
              <a:t> </a:t>
            </a:r>
            <a:r>
              <a:rPr lang="it-IT" dirty="0" err="1"/>
              <a:t>acts</a:t>
            </a:r>
            <a:r>
              <a:rPr lang="it-IT" dirty="0"/>
              <a:t> </a:t>
            </a:r>
            <a:r>
              <a:rPr lang="it-IT" dirty="0" err="1"/>
              <a:t>as</a:t>
            </a:r>
            <a:r>
              <a:rPr lang="it-IT" dirty="0"/>
              <a:t> a container for </a:t>
            </a:r>
            <a:r>
              <a:rPr lang="it-IT" dirty="0" err="1"/>
              <a:t>fragments</a:t>
            </a:r>
            <a:endParaRPr lang="it-IT" dirty="0"/>
          </a:p>
        </p:txBody>
      </p:sp>
      <p:pic>
        <p:nvPicPr>
          <p:cNvPr id="9" name="Segnaposto contenuto 8">
            <a:extLst>
              <a:ext uri="{FF2B5EF4-FFF2-40B4-BE49-F238E27FC236}">
                <a16:creationId xmlns:a16="http://schemas.microsoft.com/office/drawing/2014/main" id="{52FE606D-D6C3-4C54-8DA6-B2509EBEBE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F53C6A79-BE30-4414-93EA-4AE231A8106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B46AE14E-B562-484C-8644-268CA0C6704F}"/>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579A9F0-A58E-4719-A6BC-A81CB3B24989}"/>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22</a:t>
            </a:fld>
            <a:endParaRPr lang="it-IT"/>
          </a:p>
        </p:txBody>
      </p:sp>
    </p:spTree>
    <p:extLst>
      <p:ext uri="{BB962C8B-B14F-4D97-AF65-F5344CB8AC3E}">
        <p14:creationId xmlns:p14="http://schemas.microsoft.com/office/powerpoint/2010/main" val="24013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B9BDE-920A-4CD2-A783-936BC8E40D4D}"/>
              </a:ext>
            </a:extLst>
          </p:cNvPr>
          <p:cNvSpPr>
            <a:spLocks noGrp="1"/>
          </p:cNvSpPr>
          <p:nvPr>
            <p:ph type="title"/>
          </p:nvPr>
        </p:nvSpPr>
        <p:spPr/>
        <p:txBody>
          <a:bodyPr/>
          <a:lstStyle/>
          <a:p>
            <a:r>
              <a:rPr lang="it-IT" dirty="0" err="1"/>
              <a:t>Main</a:t>
            </a:r>
            <a:r>
              <a:rPr lang="it-IT" dirty="0"/>
              <a:t> </a:t>
            </a:r>
            <a:r>
              <a:rPr lang="it-IT" dirty="0" err="1"/>
              <a:t>Fragment</a:t>
            </a:r>
            <a:endParaRPr lang="it-IT" dirty="0"/>
          </a:p>
        </p:txBody>
      </p:sp>
      <p:sp>
        <p:nvSpPr>
          <p:cNvPr id="3" name="Segnaposto contenuto 2">
            <a:extLst>
              <a:ext uri="{FF2B5EF4-FFF2-40B4-BE49-F238E27FC236}">
                <a16:creationId xmlns:a16="http://schemas.microsoft.com/office/drawing/2014/main" id="{9E4A3198-F5C6-4099-943E-AF6F0051C17F}"/>
              </a:ext>
            </a:extLst>
          </p:cNvPr>
          <p:cNvSpPr>
            <a:spLocks noGrp="1"/>
          </p:cNvSpPr>
          <p:nvPr>
            <p:ph sz="half" idx="1"/>
          </p:nvPr>
        </p:nvSpPr>
        <p:spPr>
          <a:xfrm>
            <a:off x="838200" y="2527307"/>
            <a:ext cx="5181600" cy="1803385"/>
          </a:xfrm>
        </p:spPr>
        <p:txBody>
          <a:bodyPr anchor="t"/>
          <a:lstStyle/>
          <a:p>
            <a:r>
              <a:rPr lang="it-IT" dirty="0" err="1"/>
              <a:t>Main</a:t>
            </a:r>
            <a:r>
              <a:rPr lang="it-IT" dirty="0"/>
              <a:t> </a:t>
            </a:r>
            <a:r>
              <a:rPr lang="it-IT" dirty="0" err="1"/>
              <a:t>Frament’s</a:t>
            </a:r>
            <a:r>
              <a:rPr lang="it-IT" dirty="0"/>
              <a:t> layout </a:t>
            </a:r>
            <a:r>
              <a:rPr lang="it-IT" dirty="0" err="1"/>
              <a:t>contains</a:t>
            </a:r>
            <a:r>
              <a:rPr lang="it-IT" dirty="0"/>
              <a:t> a </a:t>
            </a:r>
            <a:r>
              <a:rPr lang="it-IT" dirty="0" err="1"/>
              <a:t>RecyclerView</a:t>
            </a:r>
            <a:r>
              <a:rPr lang="it-IT" dirty="0"/>
              <a:t> </a:t>
            </a:r>
            <a:r>
              <a:rPr lang="it-IT" dirty="0" err="1"/>
              <a:t>that</a:t>
            </a:r>
            <a:r>
              <a:rPr lang="it-IT" dirty="0"/>
              <a:t> shows the future </a:t>
            </a:r>
            <a:r>
              <a:rPr lang="it-IT" dirty="0" err="1"/>
              <a:t>events</a:t>
            </a:r>
            <a:r>
              <a:rPr lang="it-IT" dirty="0"/>
              <a:t> list</a:t>
            </a:r>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a:t>
            </a:r>
            <a:r>
              <a:rPr lang="it-IT" sz="2000" dirty="0" err="1">
                <a:latin typeface="Consolas" panose="020B0609020204030204" pitchFamily="49" charset="0"/>
              </a:rPr>
              <a:t>next</a:t>
            </a:r>
            <a:endParaRPr lang="it-IT" sz="2000" dirty="0"/>
          </a:p>
          <a:p>
            <a:endParaRPr lang="it-IT"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007BEF80-5266-4327-9535-731E23CEAA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BDFA16D8-88FC-4AED-9ABD-8B0B1524BD7F}"/>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910479CF-024F-4B12-8D79-D54C41B96E33}"/>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1E2A29FD-BA7A-4ED9-8B3B-CDAE1A9AC89E}"/>
              </a:ext>
            </a:extLst>
          </p:cNvPr>
          <p:cNvSpPr>
            <a:spLocks noGrp="1"/>
          </p:cNvSpPr>
          <p:nvPr>
            <p:ph type="sldNum" sz="quarter" idx="12"/>
          </p:nvPr>
        </p:nvSpPr>
        <p:spPr/>
        <p:txBody>
          <a:bodyPr/>
          <a:lstStyle/>
          <a:p>
            <a:fld id="{A27405AD-269E-48FA-B749-A0B803F8320C}" type="slidenum">
              <a:rPr lang="it-IT" smtClean="0"/>
              <a:t>23</a:t>
            </a:fld>
            <a:endParaRPr lang="it-IT"/>
          </a:p>
        </p:txBody>
      </p:sp>
    </p:spTree>
    <p:extLst>
      <p:ext uri="{BB962C8B-B14F-4D97-AF65-F5344CB8AC3E}">
        <p14:creationId xmlns:p14="http://schemas.microsoft.com/office/powerpoint/2010/main" val="5037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0DD71-1DE9-4AFD-B21C-A201460CB20F}"/>
              </a:ext>
            </a:extLst>
          </p:cNvPr>
          <p:cNvSpPr>
            <a:spLocks noGrp="1"/>
          </p:cNvSpPr>
          <p:nvPr>
            <p:ph type="title"/>
          </p:nvPr>
        </p:nvSpPr>
        <p:spPr/>
        <p:txBody>
          <a:bodyPr/>
          <a:lstStyle/>
          <a:p>
            <a:r>
              <a:rPr lang="it-IT" dirty="0" err="1"/>
              <a:t>Event</a:t>
            </a:r>
            <a:r>
              <a:rPr lang="it-IT" dirty="0"/>
              <a:t> Activity</a:t>
            </a:r>
          </a:p>
        </p:txBody>
      </p:sp>
      <p:sp>
        <p:nvSpPr>
          <p:cNvPr id="3" name="Segnaposto contenuto 2">
            <a:extLst>
              <a:ext uri="{FF2B5EF4-FFF2-40B4-BE49-F238E27FC236}">
                <a16:creationId xmlns:a16="http://schemas.microsoft.com/office/drawing/2014/main" id="{7AE6C356-011B-4088-9875-D3E53F6E0DF0}"/>
              </a:ext>
            </a:extLst>
          </p:cNvPr>
          <p:cNvSpPr>
            <a:spLocks noGrp="1"/>
          </p:cNvSpPr>
          <p:nvPr>
            <p:ph sz="half" idx="1"/>
          </p:nvPr>
        </p:nvSpPr>
        <p:spPr>
          <a:xfrm>
            <a:off x="838200" y="1826240"/>
            <a:ext cx="5181600" cy="3205519"/>
          </a:xfrm>
        </p:spPr>
        <p:txBody>
          <a:bodyPr anchor="t">
            <a:normAutofit/>
          </a:bodyPr>
          <a:lstStyle/>
          <a:p>
            <a:r>
              <a:rPr lang="it-IT" dirty="0" err="1"/>
              <a:t>This</a:t>
            </a:r>
            <a:r>
              <a:rPr lang="it-IT" dirty="0"/>
              <a:t> </a:t>
            </a:r>
            <a:r>
              <a:rPr lang="it-IT" dirty="0" err="1"/>
              <a:t>activity</a:t>
            </a:r>
            <a:r>
              <a:rPr lang="it-IT" dirty="0"/>
              <a:t> shows </a:t>
            </a:r>
            <a:r>
              <a:rPr lang="it-IT" dirty="0" err="1"/>
              <a:t>detailed</a:t>
            </a:r>
            <a:r>
              <a:rPr lang="it-IT" dirty="0"/>
              <a:t> </a:t>
            </a:r>
            <a:r>
              <a:rPr lang="it-IT" dirty="0" err="1"/>
              <a:t>informations</a:t>
            </a:r>
            <a:r>
              <a:rPr lang="it-IT" dirty="0"/>
              <a:t> </a:t>
            </a:r>
            <a:r>
              <a:rPr lang="it-IT" dirty="0" err="1"/>
              <a:t>about</a:t>
            </a:r>
            <a:r>
              <a:rPr lang="it-IT" dirty="0"/>
              <a:t> the </a:t>
            </a:r>
            <a:r>
              <a:rPr lang="it-IT" dirty="0" err="1"/>
              <a:t>event</a:t>
            </a:r>
            <a:endParaRPr lang="it-IT" dirty="0"/>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/&lt;id&gt;</a:t>
            </a:r>
          </a:p>
          <a:p>
            <a:r>
              <a:rPr lang="it-IT" dirty="0"/>
              <a:t>At the bottom </a:t>
            </a:r>
            <a:r>
              <a:rPr lang="it-IT" dirty="0" err="1"/>
              <a:t>there’s</a:t>
            </a:r>
            <a:r>
              <a:rPr lang="it-IT" dirty="0"/>
              <a:t> a </a:t>
            </a:r>
            <a:r>
              <a:rPr lang="it-IT" dirty="0" err="1"/>
              <a:t>RecyclerView</a:t>
            </a:r>
            <a:r>
              <a:rPr lang="it-IT" dirty="0"/>
              <a:t> </a:t>
            </a:r>
            <a:r>
              <a:rPr lang="it-IT" dirty="0" err="1"/>
              <a:t>that</a:t>
            </a:r>
            <a:r>
              <a:rPr lang="it-IT" dirty="0"/>
              <a:t> shows the users </a:t>
            </a:r>
            <a:r>
              <a:rPr lang="it-IT" dirty="0" err="1"/>
              <a:t>met</a:t>
            </a:r>
            <a:endParaRPr lang="it-IT" dirty="0"/>
          </a:p>
          <a:p>
            <a:r>
              <a:rPr lang="it-IT" dirty="0"/>
              <a:t>GET: </a:t>
            </a:r>
            <a:r>
              <a:rPr lang="it-IT" sz="2000" dirty="0"/>
              <a:t>/users/&lt;id&gt;/</a:t>
            </a:r>
            <a:r>
              <a:rPr lang="it-IT" sz="2000" dirty="0" err="1"/>
              <a:t>connections</a:t>
            </a:r>
            <a:r>
              <a:rPr lang="it-IT" sz="2000" dirty="0"/>
              <a:t>/</a:t>
            </a:r>
            <a:r>
              <a:rPr lang="it-IT" sz="2000" dirty="0" err="1"/>
              <a:t>event</a:t>
            </a:r>
            <a:r>
              <a:rPr lang="it-IT" sz="2000" dirty="0"/>
              <a:t>/&lt;id&gt;</a:t>
            </a: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B7E0710B-9973-4422-9EAF-E0CEA2D1E8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23C6C728-F185-4D64-B1CE-D046A27D214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B884D2D-7C0D-4751-B8FE-3ECFD39DC217}"/>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2EF4ABC8-781B-4DB1-8D49-3F713072950E}"/>
              </a:ext>
            </a:extLst>
          </p:cNvPr>
          <p:cNvSpPr>
            <a:spLocks noGrp="1"/>
          </p:cNvSpPr>
          <p:nvPr>
            <p:ph type="sldNum" sz="quarter" idx="12"/>
          </p:nvPr>
        </p:nvSpPr>
        <p:spPr/>
        <p:txBody>
          <a:bodyPr/>
          <a:lstStyle/>
          <a:p>
            <a:fld id="{A27405AD-269E-48FA-B749-A0B803F8320C}" type="slidenum">
              <a:rPr lang="it-IT" smtClean="0"/>
              <a:t>24</a:t>
            </a:fld>
            <a:endParaRPr lang="it-IT"/>
          </a:p>
        </p:txBody>
      </p:sp>
    </p:spTree>
    <p:extLst>
      <p:ext uri="{BB962C8B-B14F-4D97-AF65-F5344CB8AC3E}">
        <p14:creationId xmlns:p14="http://schemas.microsoft.com/office/powerpoint/2010/main" val="209659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C46BE7-92C5-46C3-854D-008EBF0400A0}"/>
              </a:ext>
            </a:extLst>
          </p:cNvPr>
          <p:cNvSpPr>
            <a:spLocks noGrp="1"/>
          </p:cNvSpPr>
          <p:nvPr>
            <p:ph type="title"/>
          </p:nvPr>
        </p:nvSpPr>
        <p:spPr>
          <a:xfrm>
            <a:off x="2098200" y="365125"/>
            <a:ext cx="9255600" cy="1325563"/>
          </a:xfrm>
        </p:spPr>
        <p:txBody>
          <a:bodyPr/>
          <a:lstStyle/>
          <a:p>
            <a:r>
              <a:rPr lang="it-IT"/>
              <a:t>User Activity</a:t>
            </a:r>
            <a:endParaRPr lang="it-IT" dirty="0"/>
          </a:p>
        </p:txBody>
      </p:sp>
      <p:sp>
        <p:nvSpPr>
          <p:cNvPr id="3" name="Segnaposto contenuto 2">
            <a:extLst>
              <a:ext uri="{FF2B5EF4-FFF2-40B4-BE49-F238E27FC236}">
                <a16:creationId xmlns:a16="http://schemas.microsoft.com/office/drawing/2014/main" id="{9140A973-B12A-4B8B-A474-E933EC694615}"/>
              </a:ext>
            </a:extLst>
          </p:cNvPr>
          <p:cNvSpPr>
            <a:spLocks noGrp="1"/>
          </p:cNvSpPr>
          <p:nvPr>
            <p:ph sz="half" idx="1"/>
          </p:nvPr>
        </p:nvSpPr>
        <p:spPr>
          <a:xfrm>
            <a:off x="833587" y="2333108"/>
            <a:ext cx="5181600" cy="3428041"/>
          </a:xfrm>
        </p:spPr>
        <p:txBody>
          <a:bodyPr>
            <a:normAutofit/>
          </a:bodyPr>
          <a:lstStyle/>
          <a:p>
            <a:r>
              <a:rPr lang="it-IT" dirty="0"/>
              <a:t>Users are </a:t>
            </a:r>
            <a:r>
              <a:rPr lang="it-IT" dirty="0" err="1"/>
              <a:t>expandable</a:t>
            </a:r>
            <a:r>
              <a:rPr lang="it-IT" dirty="0"/>
              <a:t> </a:t>
            </a:r>
            <a:r>
              <a:rPr lang="it-IT" dirty="0" err="1"/>
              <a:t>as</a:t>
            </a:r>
            <a:r>
              <a:rPr lang="it-IT" dirty="0"/>
              <a:t> </a:t>
            </a:r>
            <a:r>
              <a:rPr lang="it-IT" dirty="0" err="1"/>
              <a:t>well</a:t>
            </a:r>
            <a:r>
              <a:rPr lang="it-IT" dirty="0"/>
              <a:t>, in </a:t>
            </a:r>
            <a:r>
              <a:rPr lang="it-IT" dirty="0" err="1"/>
              <a:t>order</a:t>
            </a:r>
            <a:r>
              <a:rPr lang="it-IT" dirty="0"/>
              <a:t> to </a:t>
            </a:r>
            <a:r>
              <a:rPr lang="it-IT" dirty="0" err="1"/>
              <a:t>see</a:t>
            </a:r>
            <a:r>
              <a:rPr lang="it-IT" dirty="0"/>
              <a:t> more </a:t>
            </a:r>
            <a:r>
              <a:rPr lang="it-IT" dirty="0" err="1"/>
              <a:t>detailed</a:t>
            </a:r>
            <a:r>
              <a:rPr lang="it-IT" dirty="0"/>
              <a:t> </a:t>
            </a:r>
            <a:r>
              <a:rPr lang="it-IT" dirty="0" err="1"/>
              <a:t>infromations</a:t>
            </a:r>
            <a:r>
              <a:rPr lang="it-IT" dirty="0"/>
              <a:t> </a:t>
            </a:r>
            <a:r>
              <a:rPr lang="it-IT" dirty="0" err="1"/>
              <a:t>about</a:t>
            </a:r>
            <a:r>
              <a:rPr lang="it-IT" dirty="0"/>
              <a:t> </a:t>
            </a:r>
            <a:r>
              <a:rPr lang="it-IT" dirty="0" err="1"/>
              <a:t>them</a:t>
            </a:r>
            <a:endParaRPr lang="it-IT" dirty="0"/>
          </a:p>
          <a:p>
            <a:r>
              <a:rPr lang="it-IT" dirty="0" err="1"/>
              <a:t>It</a:t>
            </a:r>
            <a:r>
              <a:rPr lang="it-IT" dirty="0"/>
              <a:t> </a:t>
            </a:r>
            <a:r>
              <a:rPr lang="it-IT" dirty="0" err="1"/>
              <a:t>is</a:t>
            </a:r>
            <a:r>
              <a:rPr lang="it-IT" dirty="0"/>
              <a:t> </a:t>
            </a:r>
            <a:r>
              <a:rPr lang="it-IT" dirty="0" err="1"/>
              <a:t>also</a:t>
            </a:r>
            <a:r>
              <a:rPr lang="it-IT" dirty="0"/>
              <a:t> </a:t>
            </a:r>
            <a:r>
              <a:rPr lang="it-IT" dirty="0" err="1"/>
              <a:t>possible</a:t>
            </a:r>
            <a:r>
              <a:rPr lang="it-IT" dirty="0"/>
              <a:t> to </a:t>
            </a:r>
            <a:r>
              <a:rPr lang="it-IT" dirty="0" err="1"/>
              <a:t>add</a:t>
            </a:r>
            <a:r>
              <a:rPr lang="it-IT" dirty="0"/>
              <a:t> the user </a:t>
            </a:r>
            <a:r>
              <a:rPr lang="it-IT" dirty="0" err="1"/>
              <a:t>as</a:t>
            </a:r>
            <a:r>
              <a:rPr lang="it-IT" dirty="0"/>
              <a:t> a </a:t>
            </a:r>
            <a:r>
              <a:rPr lang="it-IT" dirty="0" err="1"/>
              <a:t>contact</a:t>
            </a:r>
            <a:endParaRPr lang="it-IT" dirty="0"/>
          </a:p>
          <a:p>
            <a:r>
              <a:rPr lang="it-IT" dirty="0"/>
              <a:t>GET: </a:t>
            </a:r>
            <a:r>
              <a:rPr lang="it-IT" sz="2000" dirty="0">
                <a:latin typeface="Consolas" panose="020B0609020204030204" pitchFamily="49" charset="0"/>
              </a:rPr>
              <a:t>/users/&lt;id&gt;</a:t>
            </a:r>
          </a:p>
        </p:txBody>
      </p:sp>
      <p:pic>
        <p:nvPicPr>
          <p:cNvPr id="9" name="Segnaposto contenuto 8" descr="Immagine che contiene screenshot&#10;&#10;Descrizione generata con affidabilità elevata">
            <a:extLst>
              <a:ext uri="{FF2B5EF4-FFF2-40B4-BE49-F238E27FC236}">
                <a16:creationId xmlns:a16="http://schemas.microsoft.com/office/drawing/2014/main" id="{F92D435D-041C-4DEB-AC0B-38ECAE8076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2973" y="1253331"/>
            <a:ext cx="2447627" cy="4351338"/>
          </a:xfrm>
        </p:spPr>
      </p:pic>
      <p:sp>
        <p:nvSpPr>
          <p:cNvPr id="5" name="Segnaposto data 4">
            <a:extLst>
              <a:ext uri="{FF2B5EF4-FFF2-40B4-BE49-F238E27FC236}">
                <a16:creationId xmlns:a16="http://schemas.microsoft.com/office/drawing/2014/main" id="{F0C469A3-68BC-4F37-8A8F-CF30BE34BF1B}"/>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CD0EB756-FD72-4F94-8F33-31BB9FD9A556}"/>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63BCFD5-0C88-46B1-A908-A5BD753FEEE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25</a:t>
            </a:fld>
            <a:endParaRPr lang="it-IT"/>
          </a:p>
        </p:txBody>
      </p:sp>
      <p:pic>
        <p:nvPicPr>
          <p:cNvPr id="11" name="Immagine 10" descr="Immagine che contiene screenshot&#10;&#10;Descrizione generata con affidabilità molto elevata">
            <a:extLst>
              <a:ext uri="{FF2B5EF4-FFF2-40B4-BE49-F238E27FC236}">
                <a16:creationId xmlns:a16="http://schemas.microsoft.com/office/drawing/2014/main" id="{91CE0564-90CC-4946-8C53-D6929E7C6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72" y="1253331"/>
            <a:ext cx="2447628" cy="4351338"/>
          </a:xfrm>
          <a:prstGeom prst="rect">
            <a:avLst/>
          </a:prstGeom>
        </p:spPr>
      </p:pic>
    </p:spTree>
    <p:extLst>
      <p:ext uri="{BB962C8B-B14F-4D97-AF65-F5344CB8AC3E}">
        <p14:creationId xmlns:p14="http://schemas.microsoft.com/office/powerpoint/2010/main" val="12097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62AD2-6DD1-4520-A10D-2E83D31F8CED}"/>
              </a:ext>
            </a:extLst>
          </p:cNvPr>
          <p:cNvSpPr>
            <a:spLocks noGrp="1"/>
          </p:cNvSpPr>
          <p:nvPr>
            <p:ph type="title"/>
          </p:nvPr>
        </p:nvSpPr>
        <p:spPr/>
        <p:txBody>
          <a:bodyPr/>
          <a:lstStyle/>
          <a:p>
            <a:r>
              <a:rPr lang="it-IT" dirty="0" err="1"/>
              <a:t>Add</a:t>
            </a:r>
            <a:r>
              <a:rPr lang="it-IT" dirty="0"/>
              <a:t> </a:t>
            </a:r>
            <a:r>
              <a:rPr lang="it-IT" dirty="0" err="1"/>
              <a:t>Event</a:t>
            </a:r>
            <a:r>
              <a:rPr lang="it-IT" dirty="0"/>
              <a:t> Activity</a:t>
            </a:r>
          </a:p>
        </p:txBody>
      </p:sp>
      <p:sp>
        <p:nvSpPr>
          <p:cNvPr id="3" name="Segnaposto contenuto 2">
            <a:extLst>
              <a:ext uri="{FF2B5EF4-FFF2-40B4-BE49-F238E27FC236}">
                <a16:creationId xmlns:a16="http://schemas.microsoft.com/office/drawing/2014/main" id="{F2EEF05C-CE96-4B0A-93FE-F7E22A5CE3C7}"/>
              </a:ext>
            </a:extLst>
          </p:cNvPr>
          <p:cNvSpPr>
            <a:spLocks noGrp="1"/>
          </p:cNvSpPr>
          <p:nvPr>
            <p:ph sz="half" idx="1"/>
          </p:nvPr>
        </p:nvSpPr>
        <p:spPr>
          <a:xfrm>
            <a:off x="838200" y="1839590"/>
            <a:ext cx="5181600" cy="3105898"/>
          </a:xfrm>
        </p:spPr>
        <p:txBody>
          <a:bodyPr>
            <a:normAutofit/>
          </a:bodyPr>
          <a:lstStyle/>
          <a:p>
            <a:r>
              <a:rPr lang="it-IT" dirty="0" err="1"/>
              <a:t>Among</a:t>
            </a:r>
            <a:r>
              <a:rPr lang="it-IT" dirty="0"/>
              <a:t> </a:t>
            </a:r>
            <a:r>
              <a:rPr lang="it-IT" dirty="0" err="1"/>
              <a:t>app’s</a:t>
            </a:r>
            <a:r>
              <a:rPr lang="it-IT" dirty="0"/>
              <a:t> features, </a:t>
            </a:r>
            <a:r>
              <a:rPr lang="it-IT" dirty="0" err="1"/>
              <a:t>there’s</a:t>
            </a:r>
            <a:r>
              <a:rPr lang="it-IT" dirty="0"/>
              <a:t> the </a:t>
            </a:r>
            <a:r>
              <a:rPr lang="it-IT" dirty="0" err="1"/>
              <a:t>possibility</a:t>
            </a:r>
            <a:r>
              <a:rPr lang="it-IT" dirty="0"/>
              <a:t> to create a new </a:t>
            </a:r>
            <a:r>
              <a:rPr lang="it-IT" dirty="0" err="1"/>
              <a:t>event</a:t>
            </a:r>
            <a:endParaRPr lang="it-IT" dirty="0"/>
          </a:p>
          <a:p>
            <a:r>
              <a:rPr lang="it-IT" dirty="0" err="1"/>
              <a:t>This</a:t>
            </a:r>
            <a:r>
              <a:rPr lang="it-IT" dirty="0"/>
              <a:t> </a:t>
            </a:r>
            <a:r>
              <a:rPr lang="it-IT" dirty="0" err="1"/>
              <a:t>activity</a:t>
            </a:r>
            <a:r>
              <a:rPr lang="it-IT" dirty="0"/>
              <a:t> </a:t>
            </a:r>
            <a:r>
              <a:rPr lang="it-IT" dirty="0" err="1"/>
              <a:t>is</a:t>
            </a:r>
            <a:r>
              <a:rPr lang="it-IT" dirty="0"/>
              <a:t> </a:t>
            </a:r>
            <a:r>
              <a:rPr lang="it-IT" dirty="0" err="1"/>
              <a:t>reachable</a:t>
            </a:r>
            <a:r>
              <a:rPr lang="it-IT" dirty="0"/>
              <a:t> from the </a:t>
            </a:r>
            <a:r>
              <a:rPr lang="it-IT" dirty="0" err="1"/>
              <a:t>Floating</a:t>
            </a:r>
            <a:r>
              <a:rPr lang="it-IT" dirty="0"/>
              <a:t> Action Button </a:t>
            </a:r>
            <a:r>
              <a:rPr lang="it-IT" dirty="0" err="1"/>
              <a:t>displayed</a:t>
            </a:r>
            <a:r>
              <a:rPr lang="it-IT" dirty="0"/>
              <a:t> in the </a:t>
            </a:r>
            <a:r>
              <a:rPr lang="it-IT" dirty="0" err="1"/>
              <a:t>Main</a:t>
            </a:r>
            <a:r>
              <a:rPr lang="it-IT" dirty="0"/>
              <a:t> </a:t>
            </a:r>
            <a:r>
              <a:rPr lang="it-IT" dirty="0" err="1"/>
              <a:t>Fragment</a:t>
            </a:r>
            <a:endParaRPr lang="it-IT" dirty="0"/>
          </a:p>
          <a:p>
            <a:r>
              <a:rPr lang="it-IT" dirty="0"/>
              <a:t>POST: </a:t>
            </a:r>
            <a:r>
              <a:rPr lang="it-IT" sz="2000" dirty="0">
                <a:latin typeface="Consolas" panose="020B0609020204030204" pitchFamily="49" charset="0"/>
              </a:rPr>
              <a:t>/</a:t>
            </a:r>
            <a:r>
              <a:rPr lang="it-IT" sz="2000" dirty="0" err="1">
                <a:latin typeface="Consolas" panose="020B0609020204030204" pitchFamily="49" charset="0"/>
              </a:rPr>
              <a:t>events</a:t>
            </a:r>
            <a:endParaRPr lang="it-IT" sz="2000" dirty="0">
              <a:latin typeface="Consolas" panose="020B0609020204030204" pitchFamily="49" charset="0"/>
            </a:endParaRP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5BAD9368-F1CB-4D14-8CF0-0C9E6B0C57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8063D454-8481-4934-B4E2-96B5775ABA36}"/>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2110DC52-F1D1-463E-B72F-1881AFBD7E5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1C1145F-9AF9-4CC1-9CDF-FF8D2E1F083B}"/>
              </a:ext>
            </a:extLst>
          </p:cNvPr>
          <p:cNvSpPr>
            <a:spLocks noGrp="1"/>
          </p:cNvSpPr>
          <p:nvPr>
            <p:ph type="sldNum" sz="quarter" idx="12"/>
          </p:nvPr>
        </p:nvSpPr>
        <p:spPr/>
        <p:txBody>
          <a:bodyPr/>
          <a:lstStyle/>
          <a:p>
            <a:fld id="{A27405AD-269E-48FA-B749-A0B803F8320C}" type="slidenum">
              <a:rPr lang="it-IT" smtClean="0"/>
              <a:t>26</a:t>
            </a:fld>
            <a:endParaRPr lang="it-IT"/>
          </a:p>
        </p:txBody>
      </p:sp>
    </p:spTree>
    <p:extLst>
      <p:ext uri="{BB962C8B-B14F-4D97-AF65-F5344CB8AC3E}">
        <p14:creationId xmlns:p14="http://schemas.microsoft.com/office/powerpoint/2010/main" val="8696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73FFA-21B2-47E7-B4BC-CAD8C78FFCD8}"/>
              </a:ext>
            </a:extLst>
          </p:cNvPr>
          <p:cNvSpPr>
            <a:spLocks noGrp="1"/>
          </p:cNvSpPr>
          <p:nvPr>
            <p:ph type="title"/>
          </p:nvPr>
        </p:nvSpPr>
        <p:spPr/>
        <p:txBody>
          <a:bodyPr/>
          <a:lstStyle/>
          <a:p>
            <a:r>
              <a:rPr lang="it-IT" dirty="0"/>
              <a:t>Under the </a:t>
            </a:r>
            <a:r>
              <a:rPr lang="it-IT" dirty="0" err="1"/>
              <a:t>hood</a:t>
            </a:r>
            <a:endParaRPr lang="it-IT" dirty="0"/>
          </a:p>
        </p:txBody>
      </p:sp>
      <p:sp>
        <p:nvSpPr>
          <p:cNvPr id="3" name="Segnaposto contenuto 2">
            <a:extLst>
              <a:ext uri="{FF2B5EF4-FFF2-40B4-BE49-F238E27FC236}">
                <a16:creationId xmlns:a16="http://schemas.microsoft.com/office/drawing/2014/main" id="{1AC4A462-2A24-416A-8658-0518260E7935}"/>
              </a:ext>
            </a:extLst>
          </p:cNvPr>
          <p:cNvSpPr>
            <a:spLocks noGrp="1"/>
          </p:cNvSpPr>
          <p:nvPr>
            <p:ph sz="half" idx="1"/>
          </p:nvPr>
        </p:nvSpPr>
        <p:spPr>
          <a:xfrm>
            <a:off x="838200" y="1825625"/>
            <a:ext cx="10515600" cy="4351338"/>
          </a:xfrm>
        </p:spPr>
        <p:txBody>
          <a:bodyPr/>
          <a:lstStyle/>
          <a:p>
            <a:r>
              <a:rPr lang="it-IT" dirty="0"/>
              <a:t>To </a:t>
            </a:r>
            <a:r>
              <a:rPr lang="it-IT" dirty="0" err="1"/>
              <a:t>handle</a:t>
            </a:r>
            <a:r>
              <a:rPr lang="it-IT" dirty="0"/>
              <a:t> API </a:t>
            </a:r>
            <a:r>
              <a:rPr lang="it-IT" dirty="0" err="1"/>
              <a:t>requests</a:t>
            </a:r>
            <a:r>
              <a:rPr lang="it-IT" dirty="0"/>
              <a:t> </a:t>
            </a:r>
            <a:r>
              <a:rPr lang="it-IT" dirty="0" err="1"/>
              <a:t>we</a:t>
            </a:r>
            <a:r>
              <a:rPr lang="it-IT" dirty="0"/>
              <a:t> made use of Volley, </a:t>
            </a:r>
            <a:r>
              <a:rPr lang="en-US" dirty="0"/>
              <a:t>an open source HTTP library for Android apps created by Google</a:t>
            </a:r>
          </a:p>
          <a:p>
            <a:r>
              <a:rPr lang="it-IT" dirty="0" err="1"/>
              <a:t>When</a:t>
            </a:r>
            <a:r>
              <a:rPr lang="it-IT" dirty="0"/>
              <a:t> </a:t>
            </a:r>
            <a:r>
              <a:rPr lang="it-IT" dirty="0" err="1"/>
              <a:t>performing</a:t>
            </a:r>
            <a:r>
              <a:rPr lang="it-IT" dirty="0"/>
              <a:t> a </a:t>
            </a:r>
            <a:r>
              <a:rPr lang="it-IT" dirty="0" err="1"/>
              <a:t>request</a:t>
            </a:r>
            <a:r>
              <a:rPr lang="it-IT" dirty="0"/>
              <a:t>, in </a:t>
            </a:r>
            <a:r>
              <a:rPr lang="it-IT" dirty="0" err="1"/>
              <a:t>addition</a:t>
            </a:r>
            <a:r>
              <a:rPr lang="it-IT" dirty="0"/>
              <a:t> to the </a:t>
            </a:r>
            <a:r>
              <a:rPr lang="it-IT" sz="2000" dirty="0" err="1">
                <a:latin typeface="Consolas" panose="020B0609020204030204" pitchFamily="49" charset="0"/>
              </a:rPr>
              <a:t>context</a:t>
            </a:r>
            <a:r>
              <a:rPr lang="it-IT" dirty="0"/>
              <a:t> and the </a:t>
            </a:r>
            <a:r>
              <a:rPr lang="it-IT" sz="2000" dirty="0" err="1">
                <a:latin typeface="Consolas" panose="020B0609020204030204" pitchFamily="49" charset="0"/>
              </a:rPr>
              <a:t>path</a:t>
            </a:r>
            <a:r>
              <a:rPr lang="it-IT" dirty="0"/>
              <a:t> (and the </a:t>
            </a:r>
            <a:r>
              <a:rPr lang="it-IT" sz="2000" dirty="0" err="1">
                <a:latin typeface="Consolas" panose="020B0609020204030204" pitchFamily="49" charset="0"/>
              </a:rPr>
              <a:t>JSONObject</a:t>
            </a:r>
            <a:r>
              <a:rPr lang="it-IT" dirty="0"/>
              <a:t> in case of POST </a:t>
            </a:r>
            <a:r>
              <a:rPr lang="it-IT" dirty="0" err="1"/>
              <a:t>requests</a:t>
            </a:r>
            <a:r>
              <a:rPr lang="it-IT" dirty="0"/>
              <a:t>), </a:t>
            </a:r>
            <a:r>
              <a:rPr lang="it-IT" dirty="0" err="1"/>
              <a:t>it’s</a:t>
            </a:r>
            <a:r>
              <a:rPr lang="it-IT" dirty="0"/>
              <a:t> </a:t>
            </a:r>
            <a:r>
              <a:rPr lang="it-IT" dirty="0" err="1"/>
              <a:t>necessary</a:t>
            </a:r>
            <a:r>
              <a:rPr lang="it-IT" dirty="0"/>
              <a:t> to pass </a:t>
            </a:r>
            <a:r>
              <a:rPr lang="it-IT" dirty="0" err="1"/>
              <a:t>two</a:t>
            </a:r>
            <a:r>
              <a:rPr lang="it-IT" dirty="0"/>
              <a:t> </a:t>
            </a:r>
            <a:r>
              <a:rPr lang="it-IT" dirty="0" err="1"/>
              <a:t>Listeners</a:t>
            </a:r>
            <a:r>
              <a:rPr lang="it-IT" dirty="0"/>
              <a:t>:</a:t>
            </a:r>
          </a:p>
          <a:p>
            <a:pPr lvl="1"/>
            <a:r>
              <a:rPr lang="it-IT" dirty="0"/>
              <a:t>The </a:t>
            </a:r>
            <a:r>
              <a:rPr lang="it-IT" sz="1600" dirty="0" err="1">
                <a:latin typeface="Consolas" panose="020B0609020204030204" pitchFamily="49" charset="0"/>
              </a:rPr>
              <a:t>Response.Listener</a:t>
            </a:r>
            <a:r>
              <a:rPr lang="it-IT" sz="1600" dirty="0">
                <a:latin typeface="Consolas" panose="020B0609020204030204" pitchFamily="49" charset="0"/>
              </a:rPr>
              <a:t>&lt;&gt;</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with a </a:t>
            </a:r>
            <a:r>
              <a:rPr lang="it-IT" sz="1600" dirty="0">
                <a:latin typeface="Consolas" panose="020B0609020204030204" pitchFamily="49" charset="0"/>
              </a:rPr>
              <a:t>200 OK</a:t>
            </a:r>
          </a:p>
          <a:p>
            <a:pPr lvl="1"/>
            <a:r>
              <a:rPr lang="it-IT" dirty="0"/>
              <a:t>The </a:t>
            </a:r>
            <a:r>
              <a:rPr lang="it-IT" sz="1600" dirty="0" err="1">
                <a:latin typeface="Consolas" panose="020B0609020204030204" pitchFamily="49" charset="0"/>
              </a:rPr>
              <a:t>Response.ErrorListener</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onErrorResponse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a:t>
            </a:r>
            <a:r>
              <a:rPr lang="it-IT" dirty="0" err="1"/>
              <a:t>whit</a:t>
            </a:r>
            <a:r>
              <a:rPr lang="it-IT" dirty="0"/>
              <a:t> an </a:t>
            </a:r>
            <a:r>
              <a:rPr lang="it-IT" dirty="0" err="1"/>
              <a:t>error</a:t>
            </a:r>
            <a:endParaRPr lang="it-IT" dirty="0"/>
          </a:p>
          <a:p>
            <a:r>
              <a:rPr lang="it-IT" dirty="0" err="1"/>
              <a:t>Then</a:t>
            </a:r>
            <a:r>
              <a:rPr lang="it-IT" dirty="0"/>
              <a:t>, the </a:t>
            </a:r>
            <a:r>
              <a:rPr lang="it-IT" dirty="0" err="1"/>
              <a:t>request</a:t>
            </a:r>
            <a:r>
              <a:rPr lang="it-IT" dirty="0"/>
              <a:t> </a:t>
            </a:r>
            <a:r>
              <a:rPr lang="it-IT" dirty="0" err="1"/>
              <a:t>is</a:t>
            </a:r>
            <a:r>
              <a:rPr lang="it-IT" dirty="0"/>
              <a:t> </a:t>
            </a:r>
            <a:r>
              <a:rPr lang="it-IT" dirty="0" err="1"/>
              <a:t>added</a:t>
            </a:r>
            <a:r>
              <a:rPr lang="it-IT" dirty="0"/>
              <a:t> to the Singleton Queue of </a:t>
            </a:r>
            <a:r>
              <a:rPr lang="it-IT" dirty="0" err="1"/>
              <a:t>requests</a:t>
            </a:r>
            <a:endParaRPr lang="it-IT" dirty="0"/>
          </a:p>
        </p:txBody>
      </p:sp>
      <p:sp>
        <p:nvSpPr>
          <p:cNvPr id="5" name="Segnaposto data 4">
            <a:extLst>
              <a:ext uri="{FF2B5EF4-FFF2-40B4-BE49-F238E27FC236}">
                <a16:creationId xmlns:a16="http://schemas.microsoft.com/office/drawing/2014/main" id="{BD2D85AA-D175-4947-9D6D-75F05D976EE0}"/>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A69D097-49F8-422F-A0A0-8F116E06F1F0}"/>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29F6893-487F-490C-824F-158CC134EBFB}"/>
              </a:ext>
            </a:extLst>
          </p:cNvPr>
          <p:cNvSpPr>
            <a:spLocks noGrp="1"/>
          </p:cNvSpPr>
          <p:nvPr>
            <p:ph type="sldNum" sz="quarter" idx="12"/>
          </p:nvPr>
        </p:nvSpPr>
        <p:spPr/>
        <p:txBody>
          <a:bodyPr/>
          <a:lstStyle/>
          <a:p>
            <a:fld id="{A27405AD-269E-48FA-B749-A0B803F8320C}" type="slidenum">
              <a:rPr lang="it-IT" smtClean="0"/>
              <a:t>27</a:t>
            </a:fld>
            <a:endParaRPr lang="it-IT"/>
          </a:p>
        </p:txBody>
      </p:sp>
      <p:pic>
        <p:nvPicPr>
          <p:cNvPr id="8" name="Immagine 7">
            <a:extLst>
              <a:ext uri="{FF2B5EF4-FFF2-40B4-BE49-F238E27FC236}">
                <a16:creationId xmlns:a16="http://schemas.microsoft.com/office/drawing/2014/main" id="{F15F37CB-6E2A-44D4-A80C-F2848ABD5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796" y="365125"/>
            <a:ext cx="1836004" cy="1224002"/>
          </a:xfrm>
          <a:prstGeom prst="rect">
            <a:avLst/>
          </a:prstGeom>
        </p:spPr>
      </p:pic>
    </p:spTree>
    <p:extLst>
      <p:ext uri="{BB962C8B-B14F-4D97-AF65-F5344CB8AC3E}">
        <p14:creationId xmlns:p14="http://schemas.microsoft.com/office/powerpoint/2010/main" val="31050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AD73A-6922-4B9F-98EA-C7AE240B0B7B}"/>
              </a:ext>
            </a:extLst>
          </p:cNvPr>
          <p:cNvSpPr>
            <a:spLocks noGrp="1"/>
          </p:cNvSpPr>
          <p:nvPr>
            <p:ph type="title"/>
          </p:nvPr>
        </p:nvSpPr>
        <p:spPr/>
        <p:txBody>
          <a:bodyPr/>
          <a:lstStyle/>
          <a:p>
            <a:r>
              <a:rPr lang="it-IT" dirty="0" err="1"/>
              <a:t>Implementation</a:t>
            </a:r>
            <a:endParaRPr lang="it-IT" dirty="0"/>
          </a:p>
        </p:txBody>
      </p:sp>
      <p:sp>
        <p:nvSpPr>
          <p:cNvPr id="3" name="Segnaposto contenuto 2">
            <a:extLst>
              <a:ext uri="{FF2B5EF4-FFF2-40B4-BE49-F238E27FC236}">
                <a16:creationId xmlns:a16="http://schemas.microsoft.com/office/drawing/2014/main" id="{7DFD2E2C-A6B3-4A5A-AD0E-584EEDF6AB8A}"/>
              </a:ext>
            </a:extLst>
          </p:cNvPr>
          <p:cNvSpPr>
            <a:spLocks noGrp="1"/>
          </p:cNvSpPr>
          <p:nvPr>
            <p:ph sz="half" idx="1"/>
          </p:nvPr>
        </p:nvSpPr>
        <p:spPr>
          <a:xfrm>
            <a:off x="838200" y="2760785"/>
            <a:ext cx="10515600" cy="3416177"/>
          </a:xfrm>
        </p:spPr>
        <p:txBody>
          <a:bodyPr/>
          <a:lstStyle/>
          <a:p>
            <a:r>
              <a:rPr lang="it-IT" dirty="0"/>
              <a:t>Basic </a:t>
            </a:r>
            <a:r>
              <a:rPr lang="it-IT" dirty="0" err="1"/>
              <a:t>requests</a:t>
            </a:r>
            <a:r>
              <a:rPr lang="it-IT" dirty="0"/>
              <a:t> are </a:t>
            </a:r>
            <a:r>
              <a:rPr lang="it-IT" dirty="0" err="1"/>
              <a:t>implemented</a:t>
            </a:r>
            <a:r>
              <a:rPr lang="it-IT" dirty="0"/>
              <a:t> in the </a:t>
            </a:r>
            <a:r>
              <a:rPr lang="it-IT" sz="2000" dirty="0">
                <a:latin typeface="Consolas" panose="020B0609020204030204" pitchFamily="49" charset="0"/>
              </a:rPr>
              <a:t>RequestHelper.java</a:t>
            </a:r>
            <a:r>
              <a:rPr lang="it-IT" dirty="0"/>
              <a:t> class</a:t>
            </a:r>
          </a:p>
          <a:p>
            <a:r>
              <a:rPr lang="it-IT" dirty="0"/>
              <a:t>The image shows </a:t>
            </a:r>
            <a:r>
              <a:rPr lang="it-IT" dirty="0" err="1"/>
              <a:t>how</a:t>
            </a:r>
            <a:r>
              <a:rPr lang="it-IT" dirty="0"/>
              <a:t> a </a:t>
            </a:r>
            <a:r>
              <a:rPr lang="it-IT" sz="2000" dirty="0" err="1">
                <a:latin typeface="Consolas" panose="020B0609020204030204" pitchFamily="49" charset="0"/>
              </a:rPr>
              <a:t>jsonObjectRequest</a:t>
            </a:r>
            <a:r>
              <a:rPr lang="it-IT" dirty="0"/>
              <a:t> </a:t>
            </a:r>
            <a:r>
              <a:rPr lang="it-IT" dirty="0" err="1"/>
              <a:t>is</a:t>
            </a:r>
            <a:r>
              <a:rPr lang="it-IT" dirty="0"/>
              <a:t> </a:t>
            </a:r>
            <a:r>
              <a:rPr lang="it-IT" dirty="0" err="1"/>
              <a:t>created</a:t>
            </a:r>
            <a:r>
              <a:rPr lang="it-IT" dirty="0"/>
              <a:t> and </a:t>
            </a:r>
            <a:r>
              <a:rPr lang="it-IT" dirty="0" err="1"/>
              <a:t>then</a:t>
            </a:r>
            <a:r>
              <a:rPr lang="it-IT" dirty="0"/>
              <a:t> </a:t>
            </a:r>
            <a:r>
              <a:rPr lang="it-IT" dirty="0" err="1"/>
              <a:t>added</a:t>
            </a:r>
            <a:r>
              <a:rPr lang="it-IT" dirty="0"/>
              <a:t> to the </a:t>
            </a:r>
            <a:r>
              <a:rPr lang="it-IT" dirty="0" err="1"/>
              <a:t>queue</a:t>
            </a:r>
            <a:endParaRPr lang="it-IT" dirty="0"/>
          </a:p>
          <a:p>
            <a:r>
              <a:rPr lang="it-IT" sz="2000" dirty="0" err="1">
                <a:latin typeface="Consolas" panose="020B0609020204030204" pitchFamily="49" charset="0"/>
              </a:rPr>
              <a:t>url</a:t>
            </a:r>
            <a:r>
              <a:rPr lang="it-IT" dirty="0"/>
              <a:t> </a:t>
            </a:r>
            <a:r>
              <a:rPr lang="it-IT" dirty="0" err="1"/>
              <a:t>is</a:t>
            </a:r>
            <a:r>
              <a:rPr lang="it-IT" dirty="0"/>
              <a:t> the </a:t>
            </a:r>
            <a:r>
              <a:rPr lang="it-IT" dirty="0" err="1"/>
              <a:t>server’s</a:t>
            </a:r>
            <a:r>
              <a:rPr lang="it-IT" dirty="0"/>
              <a:t> IP</a:t>
            </a:r>
          </a:p>
          <a:p>
            <a:endParaRPr lang="it-IT" dirty="0"/>
          </a:p>
        </p:txBody>
      </p:sp>
      <p:pic>
        <p:nvPicPr>
          <p:cNvPr id="9" name="Segnaposto contenuto 8">
            <a:extLst>
              <a:ext uri="{FF2B5EF4-FFF2-40B4-BE49-F238E27FC236}">
                <a16:creationId xmlns:a16="http://schemas.microsoft.com/office/drawing/2014/main" id="{9539116B-8903-46A2-97CD-5E2ED78CAD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90688"/>
            <a:ext cx="10509432" cy="776898"/>
          </a:xfrm>
        </p:spPr>
      </p:pic>
      <p:sp>
        <p:nvSpPr>
          <p:cNvPr id="5" name="Segnaposto data 4">
            <a:extLst>
              <a:ext uri="{FF2B5EF4-FFF2-40B4-BE49-F238E27FC236}">
                <a16:creationId xmlns:a16="http://schemas.microsoft.com/office/drawing/2014/main" id="{52326BBC-FBA4-4E02-AB8A-058B66738B0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6ED4B42-6519-4FA7-91A3-11FC9B70380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FFC3000C-DA0A-4E7B-A80B-463AEB02E012}"/>
              </a:ext>
            </a:extLst>
          </p:cNvPr>
          <p:cNvSpPr>
            <a:spLocks noGrp="1"/>
          </p:cNvSpPr>
          <p:nvPr>
            <p:ph type="sldNum" sz="quarter" idx="12"/>
          </p:nvPr>
        </p:nvSpPr>
        <p:spPr/>
        <p:txBody>
          <a:bodyPr/>
          <a:lstStyle/>
          <a:p>
            <a:fld id="{A27405AD-269E-48FA-B749-A0B803F8320C}" type="slidenum">
              <a:rPr lang="it-IT" smtClean="0"/>
              <a:t>28</a:t>
            </a:fld>
            <a:endParaRPr lang="it-IT"/>
          </a:p>
        </p:txBody>
      </p:sp>
    </p:spTree>
    <p:extLst>
      <p:ext uri="{BB962C8B-B14F-4D97-AF65-F5344CB8AC3E}">
        <p14:creationId xmlns:p14="http://schemas.microsoft.com/office/powerpoint/2010/main" val="36354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40</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err="1">
                <a:effectLst>
                  <a:outerShdw blurRad="38100" dist="38100" dir="2700000" algn="tl">
                    <a:srgbClr val="000000">
                      <a:alpha val="43137"/>
                    </a:srgbClr>
                  </a:outerShdw>
                </a:effectLst>
              </a:rPr>
              <a:t>Specifications</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dirty="0"/>
              <a:t>To </a:t>
            </a:r>
            <a:r>
              <a:rPr lang="it-IT" sz="2400" dirty="0" err="1"/>
              <a:t>achieve</a:t>
            </a:r>
            <a:r>
              <a:rPr lang="it-IT" sz="2400" dirty="0"/>
              <a:t> the Smart Road </a:t>
            </a:r>
            <a:r>
              <a:rPr lang="it-IT" sz="2400" dirty="0" err="1"/>
              <a:t>Sign</a:t>
            </a:r>
            <a:r>
              <a:rPr lang="it-IT" sz="2400" dirty="0"/>
              <a:t>, a panel </a:t>
            </a:r>
            <a:r>
              <a:rPr lang="it-IT" sz="2400" dirty="0" err="1"/>
              <a:t>that</a:t>
            </a:r>
            <a:r>
              <a:rPr lang="it-IT" sz="2400" dirty="0"/>
              <a:t> can  </a:t>
            </a:r>
            <a:r>
              <a:rPr lang="it-IT" sz="2400" dirty="0" err="1"/>
              <a:t>provide</a:t>
            </a:r>
            <a:r>
              <a:rPr lang="it-IT" sz="2400" dirty="0"/>
              <a:t> the </a:t>
            </a:r>
            <a:r>
              <a:rPr lang="it-IT" sz="2400" dirty="0" err="1"/>
              <a:t>event’s</a:t>
            </a:r>
            <a:r>
              <a:rPr lang="it-IT" sz="2400" dirty="0"/>
              <a:t> </a:t>
            </a:r>
            <a:r>
              <a:rPr lang="it-IT" sz="2400" dirty="0" err="1"/>
              <a:t>direction</a:t>
            </a:r>
            <a:r>
              <a:rPr lang="it-IT" sz="2400" dirty="0"/>
              <a:t> </a:t>
            </a:r>
            <a:r>
              <a:rPr lang="it-IT" sz="2400" dirty="0" err="1"/>
              <a:t>when</a:t>
            </a:r>
            <a:r>
              <a:rPr lang="it-IT" sz="2400" dirty="0"/>
              <a:t>  a user </a:t>
            </a:r>
            <a:r>
              <a:rPr lang="it-IT" sz="2400" dirty="0" err="1"/>
              <a:t>nearby</a:t>
            </a:r>
            <a:r>
              <a:rPr lang="it-IT" sz="2400" dirty="0"/>
              <a:t> </a:t>
            </a:r>
            <a:r>
              <a:rPr lang="it-IT" sz="2400" dirty="0" err="1"/>
              <a:t>is</a:t>
            </a:r>
            <a:r>
              <a:rPr lang="it-IT" sz="2400" dirty="0"/>
              <a:t> </a:t>
            </a:r>
            <a:r>
              <a:rPr lang="it-IT" sz="2400" dirty="0" err="1"/>
              <a:t>detected</a:t>
            </a:r>
            <a:r>
              <a:rPr lang="it-IT" sz="2400" dirty="0"/>
              <a:t>:</a:t>
            </a:r>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en-US"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41</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a:effectLst>
                  <a:outerShdw blurRad="38100" dist="38100" dir="2700000" algn="tl">
                    <a:srgbClr val="000000">
                      <a:alpha val="43137"/>
                    </a:srgbClr>
                  </a:outerShdw>
                </a:effectLst>
              </a:rPr>
              <a:t>Solutions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42</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3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43</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
        <p:nvSpPr>
          <p:cNvPr id="7" name="Rettangolo 6">
            <a:extLst>
              <a:ext uri="{FF2B5EF4-FFF2-40B4-BE49-F238E27FC236}">
                <a16:creationId xmlns:a16="http://schemas.microsoft.com/office/drawing/2014/main" id="{35F3E586-8933-4A29-B6D8-38AE2C244236}"/>
              </a:ext>
            </a:extLst>
          </p:cNvPr>
          <p:cNvSpPr/>
          <p:nvPr/>
        </p:nvSpPr>
        <p:spPr>
          <a:xfrm>
            <a:off x="5043948" y="4508587"/>
            <a:ext cx="507596" cy="28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44</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45</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46</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47</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63876" y="2076753"/>
            <a:ext cx="2485617" cy="3170099"/>
          </a:xfrm>
          <a:prstGeom prst="rect">
            <a:avLst/>
          </a:prstGeom>
          <a:noFill/>
        </p:spPr>
        <p:txBody>
          <a:bodyPr wrap="square" rtlCol="0">
            <a:spAutoFit/>
          </a:bodyPr>
          <a:lstStyle/>
          <a:p>
            <a:r>
              <a:rPr lang="it-IT" i="1" dirty="0">
                <a:solidFill>
                  <a:schemeClr val="accent1"/>
                </a:solidFill>
              </a:rPr>
              <a:t>MATRIX 8 x 3</a:t>
            </a:r>
          </a:p>
          <a:p>
            <a:endParaRPr lang="it-IT" dirty="0"/>
          </a:p>
          <a:p>
            <a:r>
              <a:rPr lang="it-IT" dirty="0"/>
              <a:t>          </a:t>
            </a:r>
            <a:r>
              <a:rPr lang="it-IT" dirty="0">
                <a:highlight>
                  <a:srgbClr val="FF0000"/>
                </a:highlight>
              </a:rPr>
              <a:t>R </a:t>
            </a:r>
            <a:r>
              <a:rPr lang="it-IT" dirty="0"/>
              <a:t>    </a:t>
            </a:r>
            <a:r>
              <a:rPr lang="it-IT" dirty="0">
                <a:highlight>
                  <a:srgbClr val="FF0000"/>
                </a:highlight>
              </a:rPr>
              <a:t> G </a:t>
            </a:r>
            <a:r>
              <a:rPr lang="it-IT" dirty="0"/>
              <a:t>   </a:t>
            </a:r>
            <a:r>
              <a:rPr lang="it-IT" dirty="0">
                <a:highlight>
                  <a:srgbClr val="FF0000"/>
                </a:highlight>
              </a:rPr>
              <a:t> </a:t>
            </a:r>
            <a:r>
              <a:rPr lang="it-IT" sz="2000" dirty="0">
                <a:highlight>
                  <a:srgbClr val="FF0000"/>
                </a:highlight>
              </a:rPr>
              <a:t>B</a:t>
            </a:r>
            <a:r>
              <a:rPr lang="it-IT" dirty="0">
                <a:highlight>
                  <a:srgbClr val="FF0000"/>
                </a:highlight>
              </a:rPr>
              <a:t> </a:t>
            </a:r>
          </a:p>
          <a:p>
            <a:r>
              <a:rPr lang="it-IT" dirty="0">
                <a:highlight>
                  <a:srgbClr val="008000"/>
                </a:highlight>
              </a:rPr>
              <a:t> L0 </a:t>
            </a:r>
            <a:r>
              <a:rPr lang="it-IT" dirty="0"/>
              <a:t>    x      </a:t>
            </a:r>
            <a:r>
              <a:rPr lang="it-IT" dirty="0" err="1"/>
              <a:t>x</a:t>
            </a:r>
            <a:r>
              <a:rPr lang="it-IT" dirty="0"/>
              <a:t>      </a:t>
            </a:r>
            <a:r>
              <a:rPr lang="it-IT" dirty="0" err="1"/>
              <a:t>x</a:t>
            </a:r>
            <a:r>
              <a:rPr lang="it-IT" dirty="0"/>
              <a:t>   </a:t>
            </a:r>
            <a:endParaRPr lang="it-IT" dirty="0">
              <a:highlight>
                <a:srgbClr val="008000"/>
              </a:highlight>
            </a:endParaRPr>
          </a:p>
          <a:p>
            <a:r>
              <a:rPr lang="it-IT" dirty="0">
                <a:highlight>
                  <a:srgbClr val="008000"/>
                </a:highlight>
              </a:rPr>
              <a:t> L1 </a:t>
            </a:r>
            <a:r>
              <a:rPr lang="it-IT" dirty="0"/>
              <a:t>    x      </a:t>
            </a:r>
            <a:r>
              <a:rPr lang="it-IT" dirty="0" err="1"/>
              <a:t>x</a:t>
            </a:r>
            <a:r>
              <a:rPr lang="it-IT" dirty="0"/>
              <a:t>      </a:t>
            </a:r>
            <a:r>
              <a:rPr lang="it-IT" dirty="0" err="1"/>
              <a:t>x</a:t>
            </a:r>
            <a:r>
              <a:rPr lang="it-IT" dirty="0"/>
              <a:t> </a:t>
            </a:r>
          </a:p>
          <a:p>
            <a:r>
              <a:rPr lang="it-IT" dirty="0">
                <a:highlight>
                  <a:srgbClr val="008000"/>
                </a:highlight>
              </a:rPr>
              <a:t> L2 </a:t>
            </a:r>
            <a:r>
              <a:rPr lang="it-IT" dirty="0"/>
              <a:t>    x      </a:t>
            </a:r>
            <a:r>
              <a:rPr lang="it-IT" dirty="0" err="1"/>
              <a:t>x</a:t>
            </a:r>
            <a:r>
              <a:rPr lang="it-IT" dirty="0"/>
              <a:t>      </a:t>
            </a:r>
            <a:r>
              <a:rPr lang="it-IT" dirty="0" err="1"/>
              <a:t>x</a:t>
            </a:r>
            <a:r>
              <a:rPr lang="it-IT" dirty="0"/>
              <a:t>  </a:t>
            </a:r>
          </a:p>
          <a:p>
            <a:r>
              <a:rPr lang="it-IT" dirty="0">
                <a:highlight>
                  <a:srgbClr val="008000"/>
                </a:highlight>
              </a:rPr>
              <a:t> L3 </a:t>
            </a:r>
            <a:r>
              <a:rPr lang="it-IT" dirty="0"/>
              <a:t>    x      x      </a:t>
            </a:r>
            <a:r>
              <a:rPr lang="it-IT" dirty="0" err="1"/>
              <a:t>x</a:t>
            </a:r>
            <a:r>
              <a:rPr lang="it-IT" dirty="0"/>
              <a:t> </a:t>
            </a:r>
          </a:p>
          <a:p>
            <a:r>
              <a:rPr lang="it-IT" dirty="0">
                <a:highlight>
                  <a:srgbClr val="008000"/>
                </a:highlight>
              </a:rPr>
              <a:t> L4 </a:t>
            </a:r>
            <a:r>
              <a:rPr lang="it-IT" dirty="0"/>
              <a:t>    x      </a:t>
            </a:r>
            <a:r>
              <a:rPr lang="it-IT" dirty="0" err="1"/>
              <a:t>x</a:t>
            </a:r>
            <a:r>
              <a:rPr lang="it-IT" dirty="0"/>
              <a:t>      </a:t>
            </a:r>
            <a:r>
              <a:rPr lang="it-IT" dirty="0" err="1"/>
              <a:t>x</a:t>
            </a:r>
            <a:r>
              <a:rPr lang="it-IT" dirty="0">
                <a:highlight>
                  <a:srgbClr val="008000"/>
                </a:highlight>
              </a:rPr>
              <a:t> </a:t>
            </a:r>
          </a:p>
          <a:p>
            <a:r>
              <a:rPr lang="it-IT" dirty="0">
                <a:highlight>
                  <a:srgbClr val="008000"/>
                </a:highlight>
              </a:rPr>
              <a:t> L5 </a:t>
            </a:r>
            <a:r>
              <a:rPr lang="it-IT" dirty="0"/>
              <a:t>    x      </a:t>
            </a:r>
            <a:r>
              <a:rPr lang="it-IT" dirty="0" err="1"/>
              <a:t>x</a:t>
            </a:r>
            <a:r>
              <a:rPr lang="it-IT" dirty="0"/>
              <a:t>      </a:t>
            </a:r>
            <a:r>
              <a:rPr lang="it-IT" dirty="0" err="1"/>
              <a:t>x</a:t>
            </a:r>
            <a:r>
              <a:rPr lang="it-IT" dirty="0"/>
              <a:t> </a:t>
            </a:r>
          </a:p>
          <a:p>
            <a:r>
              <a:rPr lang="it-IT" dirty="0">
                <a:highlight>
                  <a:srgbClr val="008000"/>
                </a:highlight>
              </a:rPr>
              <a:t> L6 </a:t>
            </a:r>
            <a:r>
              <a:rPr lang="it-IT" dirty="0"/>
              <a:t>    x      </a:t>
            </a:r>
            <a:r>
              <a:rPr lang="it-IT" dirty="0" err="1"/>
              <a:t>x</a:t>
            </a:r>
            <a:r>
              <a:rPr lang="it-IT" dirty="0"/>
              <a:t>      </a:t>
            </a:r>
            <a:r>
              <a:rPr lang="it-IT" dirty="0" err="1"/>
              <a:t>x</a:t>
            </a:r>
            <a:r>
              <a:rPr lang="it-IT" dirty="0"/>
              <a:t> </a:t>
            </a:r>
          </a:p>
          <a:p>
            <a:r>
              <a:rPr lang="it-IT" dirty="0">
                <a:highlight>
                  <a:srgbClr val="008000"/>
                </a:highlight>
              </a:rPr>
              <a:t> L7 </a:t>
            </a:r>
            <a:r>
              <a:rPr lang="it-IT" dirty="0"/>
              <a:t>    x      </a:t>
            </a:r>
            <a:r>
              <a:rPr lang="it-IT" dirty="0" err="1"/>
              <a:t>x</a:t>
            </a:r>
            <a:r>
              <a:rPr lang="it-IT" dirty="0"/>
              <a:t>      </a:t>
            </a:r>
            <a:r>
              <a:rPr lang="it-IT" dirty="0" err="1"/>
              <a:t>x</a:t>
            </a:r>
            <a:r>
              <a:rPr lang="it-IT" dirty="0"/>
              <a:t> </a:t>
            </a:r>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48</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49</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50</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51</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6626</TotalTime>
  <Words>2548</Words>
  <Application>Microsoft Office PowerPoint</Application>
  <PresentationFormat>Widescreen</PresentationFormat>
  <Paragraphs>464</Paragraphs>
  <Slides>51</Slides>
  <Notes>8</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51</vt:i4>
      </vt:variant>
    </vt:vector>
  </HeadingPairs>
  <TitlesOfParts>
    <vt:vector size="58"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Android app functions</vt:lpstr>
      <vt:lpstr>Login</vt:lpstr>
      <vt:lpstr>Main Activity</vt:lpstr>
      <vt:lpstr>Main Fragment</vt:lpstr>
      <vt:lpstr>Event Activity</vt:lpstr>
      <vt:lpstr>User Activity</vt:lpstr>
      <vt:lpstr>Add Event Activity</vt:lpstr>
      <vt:lpstr>Under the hood</vt:lpstr>
      <vt:lpstr>Implementation</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Specifications</vt:lpstr>
      <vt:lpstr>Solutions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Andrea Cossio</cp:lastModifiedBy>
  <cp:revision>91</cp:revision>
  <dcterms:created xsi:type="dcterms:W3CDTF">2018-06-09T16:15:01Z</dcterms:created>
  <dcterms:modified xsi:type="dcterms:W3CDTF">2018-06-28T17:59:36Z</dcterms:modified>
</cp:coreProperties>
</file>